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4" r:id="rId4"/>
    <p:sldId id="276" r:id="rId5"/>
    <p:sldId id="278" r:id="rId6"/>
    <p:sldId id="281" r:id="rId7"/>
    <p:sldId id="280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41903-DB37-4423-8DB4-022D8CC85C8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81D20-8ADF-4704-8A55-2FFD507C8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4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81D20-8ADF-4704-8A55-2FFD507C87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9162-DF00-47C6-B5FE-5B6C875F1EC2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6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F555-BE7D-4D4F-856B-1F41083B832B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1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696-D37C-4357-A0BF-4B1236A1319C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0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6945-A3D9-485F-9D81-C8F97DB89172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5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7802-AE13-4F6C-B8E6-434F3D2DC285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9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6169-A961-4FBE-9A81-0A4ABCDDB29C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3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D861-A270-4EBC-999F-8886B04A5DE6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8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C683-2D95-46D1-A41F-B222AD5C6743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5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2A97-A45E-4C87-90DD-3515721B9C09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8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0F25-3CFD-4DA9-84DF-823C401453D5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D23E-F3BD-4ABF-9EB3-FD68258DEB01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5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A377-424E-45E4-906E-F853A5F69B6D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8616-A4DB-4914-ACEF-32C2E215B4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6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2226/2410-3535-2022-3-225-230" TargetMode="External"/><Relationship Id="rId2" Type="http://schemas.openxmlformats.org/officeDocument/2006/relationships/hyperlink" Target="https://doi.org/10.1016/j.compstruct.2021.11507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440566" y="541717"/>
            <a:ext cx="9332639" cy="88521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науки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ru-RU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МАШИНОВЕДЕНИЯ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Э.С.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Горкунова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отделения Российской академии наук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7" y="150978"/>
            <a:ext cx="1001229" cy="11871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709" y="2702175"/>
            <a:ext cx="11403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-63055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 по проделанной работе</a:t>
            </a:r>
          </a:p>
          <a:p>
            <a:pPr indent="450215" algn="ctr">
              <a:spcAft>
                <a:spcPts val="0"/>
              </a:spcAft>
              <a:tabLst>
                <a:tab pos="-63055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2022-2023 учебный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07799" y="4129668"/>
            <a:ext cx="11603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  <a:tabLst>
                <a:tab pos="-6305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Аспирант: П.Д. Недзвецкий</a:t>
            </a:r>
          </a:p>
          <a:p>
            <a:pPr indent="450215">
              <a:spcAft>
                <a:spcPts val="0"/>
              </a:spcAft>
              <a:tabLst>
                <a:tab pos="-6305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д.т.н.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Гладковский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</a:p>
          <a:p>
            <a:pPr indent="450215">
              <a:spcAft>
                <a:spcPts val="0"/>
              </a:spcAft>
              <a:tabLst>
                <a:tab pos="-630555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  <a:tabLst>
                <a:tab pos="-630555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  <a:tabLst>
                <a:tab pos="-630555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  <a:tabLst>
                <a:tab pos="-630555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-6305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Екатеринбург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-202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3г.</a:t>
            </a:r>
          </a:p>
          <a:p>
            <a:pPr indent="450215" algn="ctr">
              <a:spcAft>
                <a:spcPts val="0"/>
              </a:spcAft>
              <a:tabLst>
                <a:tab pos="-6305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6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5611" y="0"/>
            <a:ext cx="569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исследования 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49377" y="1660143"/>
            <a:ext cx="18369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z="2400" smtClean="0"/>
              <a:pPr/>
              <a:t>2</a:t>
            </a:fld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0358" y="523841"/>
            <a:ext cx="1168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Структура, физико-механические и функциональные свойства слоистых металлополимерных композитов.</a:t>
            </a:r>
          </a:p>
        </p:txBody>
      </p:sp>
      <p:sp>
        <p:nvSpPr>
          <p:cNvPr id="16" name="Прямоугольник 20">
            <a:extLst>
              <a:ext uri="{FF2B5EF4-FFF2-40B4-BE49-F238E27FC236}">
                <a16:creationId xmlns:a16="http://schemas.microsoft.com/office/drawing/2014/main" id="{69FBB272-5A65-453F-86A5-C5B4F4B43C44}"/>
              </a:ext>
            </a:extLst>
          </p:cNvPr>
          <p:cNvSpPr/>
          <p:nvPr/>
        </p:nvSpPr>
        <p:spPr>
          <a:xfrm>
            <a:off x="737041" y="2615629"/>
            <a:ext cx="3741480" cy="350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latin typeface="Times New Roman"/>
                <a:ea typeface="DejaVu Sans"/>
              </a:rPr>
              <a:t>Слоистые металлополимерные композиты  могут применяться: </a:t>
            </a:r>
            <a:endParaRPr lang="ru-RU" sz="1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0" strike="noStrike" spc="-1" dirty="0">
                <a:latin typeface="Times New Roman"/>
                <a:ea typeface="DejaVu Sans"/>
              </a:rPr>
              <a:t>в конструкции фюзеляжа, крыльев пассажирских и грузовых самолетов;</a:t>
            </a:r>
            <a:endParaRPr lang="ru-RU" sz="1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0" strike="noStrike" spc="-1" dirty="0">
                <a:latin typeface="Times New Roman"/>
                <a:ea typeface="DejaVu Sans"/>
              </a:rPr>
              <a:t>в конструкции тележек грузовых и пассажирских вагонов;</a:t>
            </a:r>
            <a:endParaRPr lang="ru-RU" sz="1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0" strike="noStrike" spc="-1" dirty="0">
                <a:latin typeface="Times New Roman"/>
                <a:ea typeface="Times New Roman"/>
              </a:rPr>
              <a:t>в звукопоглощающих конструкциях в кабинах тепловозов, мобильных машин, а также в производственных помещениях для снижения уровня шума;</a:t>
            </a:r>
            <a:endParaRPr lang="ru-RU" sz="1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600" b="0" strike="noStrike" spc="-1" dirty="0">
                <a:latin typeface="Times New Roman"/>
                <a:ea typeface="Times New Roman"/>
              </a:rPr>
              <a:t>в конструкции рельсовых опор, колес поездов.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32B06D8E-85AC-4821-AF3F-1291E6C19A4A}"/>
              </a:ext>
            </a:extLst>
          </p:cNvPr>
          <p:cNvSpPr/>
          <p:nvPr/>
        </p:nvSpPr>
        <p:spPr>
          <a:xfrm>
            <a:off x="458283" y="1293644"/>
            <a:ext cx="437904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latin typeface="Times New Roman"/>
                <a:ea typeface="DejaVu Sans"/>
              </a:rPr>
              <a:t>Разновидности слоистых композитов: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latin typeface="Times New Roman"/>
                <a:ea typeface="DejaVu Sans"/>
              </a:rPr>
              <a:t> сэндвич-композиты;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latin typeface="Times New Roman"/>
                <a:ea typeface="DejaVu Sans"/>
              </a:rPr>
              <a:t>-    ламинаты</a:t>
            </a:r>
            <a:r>
              <a:rPr lang="en-US" sz="1600" b="0" strike="noStrike" spc="-1" dirty="0"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latin typeface="Times New Roman"/>
                <a:ea typeface="DejaVu Sans"/>
              </a:rPr>
              <a:t>(многослойные композиты);  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latin typeface="Times New Roman"/>
                <a:ea typeface="DejaVu Sans"/>
              </a:rPr>
              <a:t> гибридные композиты</a:t>
            </a:r>
            <a:r>
              <a:rPr lang="ru-RU" sz="1600" spc="-1" dirty="0">
                <a:latin typeface="Times New Roman"/>
                <a:ea typeface="DejaVu Sans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marL="1074600" indent="-538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latin typeface="Times New Roman"/>
                <a:ea typeface="DejaVu Sans"/>
              </a:rPr>
              <a:t>           </a:t>
            </a:r>
            <a:r>
              <a:rPr lang="en-US" sz="1600" b="0" strike="noStrike" spc="-1" dirty="0"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1" name="Picture 2" descr="Самые быстрые поезда | Журнал Популярная механика">
            <a:extLst>
              <a:ext uri="{FF2B5EF4-FFF2-40B4-BE49-F238E27FC236}">
                <a16:creationId xmlns:a16="http://schemas.microsoft.com/office/drawing/2014/main" id="{9BAED786-DA49-4266-BD6D-81A741C5694D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009333" y="1724879"/>
            <a:ext cx="2804760" cy="1473480"/>
          </a:xfrm>
          <a:prstGeom prst="rect">
            <a:avLst/>
          </a:prstGeom>
          <a:ln w="0">
            <a:noFill/>
          </a:ln>
        </p:spPr>
      </p:pic>
      <p:sp>
        <p:nvSpPr>
          <p:cNvPr id="23" name="Прямоугольник 18">
            <a:extLst>
              <a:ext uri="{FF2B5EF4-FFF2-40B4-BE49-F238E27FC236}">
                <a16:creationId xmlns:a16="http://schemas.microsoft.com/office/drawing/2014/main" id="{A2874CFA-7B19-4678-B678-70F279C4846A}"/>
              </a:ext>
            </a:extLst>
          </p:cNvPr>
          <p:cNvSpPr/>
          <p:nvPr/>
        </p:nvSpPr>
        <p:spPr>
          <a:xfrm>
            <a:off x="8553933" y="3414501"/>
            <a:ext cx="37155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Высокоскоростной поезд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0358FCF-CB0B-4FC3-A646-590BCD2D187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5647509" y="1730405"/>
            <a:ext cx="2804760" cy="1484853"/>
          </a:xfrm>
          <a:prstGeom prst="rect">
            <a:avLst/>
          </a:prstGeom>
          <a:ln w="0">
            <a:noFill/>
          </a:ln>
        </p:spPr>
      </p:pic>
      <p:sp>
        <p:nvSpPr>
          <p:cNvPr id="25" name="Прямоугольник 3">
            <a:extLst>
              <a:ext uri="{FF2B5EF4-FFF2-40B4-BE49-F238E27FC236}">
                <a16:creationId xmlns:a16="http://schemas.microsoft.com/office/drawing/2014/main" id="{E83EA944-7DA8-4E68-8D51-9EB2C603152A}"/>
              </a:ext>
            </a:extLst>
          </p:cNvPr>
          <p:cNvSpPr/>
          <p:nvPr/>
        </p:nvSpPr>
        <p:spPr>
          <a:xfrm>
            <a:off x="4673782" y="3307941"/>
            <a:ext cx="50385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амолет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МС-21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(металлополимерные композиты  40%)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3623B-6005-41EA-92E7-16CF8DA544C6}"/>
              </a:ext>
            </a:extLst>
          </p:cNvPr>
          <p:cNvSpPr txBox="1"/>
          <p:nvPr/>
        </p:nvSpPr>
        <p:spPr>
          <a:xfrm>
            <a:off x="5001305" y="1266706"/>
            <a:ext cx="6488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Примеры использования слоистых металлополимерных композитов: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E0AE224-C8EA-4B43-BFAD-2C675C84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65" y="3962081"/>
            <a:ext cx="2155750" cy="17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139385BC-8F80-4580-8DD4-BAD9B47A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858" y="5841446"/>
            <a:ext cx="357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400" dirty="0"/>
              <a:t>Элементы демпфирующих систем автомобиля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4A5D22FB-2316-45EA-BFCC-F48B8968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33" y="5993644"/>
            <a:ext cx="3741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400" dirty="0"/>
              <a:t>Сейсмостойкие опоры для мостов</a:t>
            </a: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9549211C-90B5-4470-9D4E-88C3398F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64" y="3989740"/>
            <a:ext cx="2863362" cy="190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3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8603" y="60957"/>
            <a:ext cx="1002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получения металлополимерных композиционных материалов: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49377" y="1660143"/>
            <a:ext cx="18369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z="2400" smtClean="0"/>
              <a:pPr/>
              <a:t>3</a:t>
            </a:fld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D64AAB-B170-40F5-80FC-1778C2F68AE3}"/>
              </a:ext>
            </a:extLst>
          </p:cNvPr>
          <p:cNvSpPr/>
          <p:nvPr/>
        </p:nvSpPr>
        <p:spPr>
          <a:xfrm>
            <a:off x="89707" y="2239450"/>
            <a:ext cx="4800794" cy="13446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1400" b="1" strike="noStrike" spc="-1" dirty="0">
                <a:latin typeface="Times New Roman"/>
                <a:ea typeface="DejaVu Sans"/>
              </a:rPr>
              <a:t>Способы получения слоистых </a:t>
            </a:r>
            <a:r>
              <a:rPr lang="ru-RU" sz="1400" b="1" strike="noStrike" spc="-1" dirty="0" err="1">
                <a:latin typeface="Times New Roman"/>
                <a:ea typeface="DejaVu Sans"/>
              </a:rPr>
              <a:t>металлополимерных</a:t>
            </a:r>
            <a:r>
              <a:rPr lang="ru-RU" sz="1400" b="1" strike="noStrike" spc="-1" dirty="0">
                <a:latin typeface="Times New Roman"/>
                <a:ea typeface="DejaVu Sans"/>
              </a:rPr>
              <a:t> композитов:</a:t>
            </a:r>
            <a:endParaRPr lang="ru-RU" sz="1400" b="0" strike="noStrike" spc="-1" dirty="0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холодное склеивание (клей  </a:t>
            </a:r>
            <a:r>
              <a:rPr lang="de-DE" sz="1400" b="0" i="1" strike="noStrike" spc="-1" dirty="0" err="1">
                <a:latin typeface="Times New Roman"/>
                <a:ea typeface="DejaVu Sans"/>
              </a:rPr>
              <a:t>Cement</a:t>
            </a:r>
            <a:r>
              <a:rPr lang="de-DE" sz="1400" b="0" i="1" strike="noStrike" spc="-1" dirty="0">
                <a:latin typeface="Times New Roman"/>
                <a:ea typeface="DejaVu Sans"/>
              </a:rPr>
              <a:t> SC-2000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lang="ru-RU" sz="1400" b="0" strike="noStrike" spc="-1" dirty="0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горячее прессование (клей</a:t>
            </a:r>
            <a:r>
              <a:rPr lang="de-DE" sz="14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i="1" strike="noStrike" spc="-1" dirty="0">
                <a:latin typeface="Times New Roman"/>
                <a:ea typeface="DejaVu Sans"/>
              </a:rPr>
              <a:t>ВС-10Т</a:t>
            </a:r>
            <a:r>
              <a:rPr lang="ru-RU" sz="1400" b="0" i="1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2DB7ED-7944-4A76-9F35-BE931ADB2239}"/>
              </a:ext>
            </a:extLst>
          </p:cNvPr>
          <p:cNvSpPr/>
          <p:nvPr/>
        </p:nvSpPr>
        <p:spPr>
          <a:xfrm>
            <a:off x="52560" y="519162"/>
            <a:ext cx="2602620" cy="1891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1400" b="1" strike="noStrike" spc="-1" dirty="0">
                <a:latin typeface="Times New Roman"/>
                <a:ea typeface="DejaVu Sans"/>
              </a:rPr>
              <a:t>Исходные материалы:</a:t>
            </a:r>
            <a:endParaRPr lang="ru-RU" sz="1400" b="0" strike="noStrike" spc="-1" dirty="0">
              <a:latin typeface="Arial"/>
            </a:endParaRPr>
          </a:p>
          <a:p>
            <a:pPr marL="285840" indent="-2858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сталь 09Г2С;</a:t>
            </a:r>
            <a:endParaRPr lang="ru-RU" sz="1400" b="0" strike="noStrike" spc="-1" dirty="0">
              <a:latin typeface="Arial"/>
            </a:endParaRPr>
          </a:p>
          <a:p>
            <a:pPr marL="285840" indent="-2858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алюминиевый сплав АМг3;</a:t>
            </a:r>
            <a:endParaRPr lang="ru-RU" sz="1400" b="0" strike="noStrike" spc="-1" dirty="0">
              <a:latin typeface="Arial"/>
            </a:endParaRPr>
          </a:p>
          <a:p>
            <a:pPr marL="285840" indent="-2858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полиэфирэфиркетон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армированный базальтовыми волокнами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buNone/>
              <a:tabLst>
                <a:tab pos="0" algn="l"/>
              </a:tabLst>
            </a:pPr>
            <a:endParaRPr lang="ru-RU" sz="1100" b="0" strike="noStrike" spc="-1" dirty="0">
              <a:latin typeface="Arial"/>
            </a:endParaRPr>
          </a:p>
        </p:txBody>
      </p:sp>
      <p:sp>
        <p:nvSpPr>
          <p:cNvPr id="11" name="Полилиния 157">
            <a:extLst>
              <a:ext uri="{FF2B5EF4-FFF2-40B4-BE49-F238E27FC236}">
                <a16:creationId xmlns:a16="http://schemas.microsoft.com/office/drawing/2014/main" id="{97D78D35-E98B-4AAE-843D-62A2CEAFAEDF}"/>
              </a:ext>
            </a:extLst>
          </p:cNvPr>
          <p:cNvSpPr/>
          <p:nvPr/>
        </p:nvSpPr>
        <p:spPr>
          <a:xfrm>
            <a:off x="2557222" y="906256"/>
            <a:ext cx="97958" cy="46166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1223"/>
                  <a:pt x="10800" y="2446"/>
                </a:cubicBezTo>
                <a:lnTo>
                  <a:pt x="10800" y="8692"/>
                </a:lnTo>
                <a:cubicBezTo>
                  <a:pt x="10800" y="9915"/>
                  <a:pt x="16200" y="11138"/>
                  <a:pt x="21600" y="11138"/>
                </a:cubicBezTo>
                <a:cubicBezTo>
                  <a:pt x="16200" y="11138"/>
                  <a:pt x="10800" y="12361"/>
                  <a:pt x="10800" y="13585"/>
                </a:cubicBezTo>
                <a:lnTo>
                  <a:pt x="10800" y="19154"/>
                </a:lnTo>
                <a:cubicBezTo>
                  <a:pt x="10800" y="20377"/>
                  <a:pt x="5400" y="21600"/>
                  <a:pt x="0" y="216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4" name="Полилиния 158">
            <a:extLst>
              <a:ext uri="{FF2B5EF4-FFF2-40B4-BE49-F238E27FC236}">
                <a16:creationId xmlns:a16="http://schemas.microsoft.com/office/drawing/2014/main" id="{3ACDF90C-F24E-45EA-827A-CB5EF9EBAD60}"/>
              </a:ext>
            </a:extLst>
          </p:cNvPr>
          <p:cNvSpPr/>
          <p:nvPr/>
        </p:nvSpPr>
        <p:spPr>
          <a:xfrm>
            <a:off x="2543036" y="1417125"/>
            <a:ext cx="97958" cy="7437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79"/>
                  <a:pt x="10800" y="1157"/>
                </a:cubicBezTo>
                <a:lnTo>
                  <a:pt x="10800" y="8395"/>
                </a:lnTo>
                <a:cubicBezTo>
                  <a:pt x="10800" y="8973"/>
                  <a:pt x="16200" y="9552"/>
                  <a:pt x="21600" y="9552"/>
                </a:cubicBezTo>
                <a:cubicBezTo>
                  <a:pt x="16200" y="9552"/>
                  <a:pt x="10800" y="10131"/>
                  <a:pt x="10800" y="10709"/>
                </a:cubicBezTo>
                <a:lnTo>
                  <a:pt x="10800" y="20443"/>
                </a:lnTo>
                <a:cubicBezTo>
                  <a:pt x="10800" y="21021"/>
                  <a:pt x="5400" y="21600"/>
                  <a:pt x="0" y="216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40396F-C2E7-42A6-96EE-4E6946999D07}"/>
              </a:ext>
            </a:extLst>
          </p:cNvPr>
          <p:cNvSpPr/>
          <p:nvPr/>
        </p:nvSpPr>
        <p:spPr>
          <a:xfrm>
            <a:off x="2655180" y="973205"/>
            <a:ext cx="3118080" cy="3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сло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ABE3E1E-5CFD-4E75-9917-78A1714AD929}"/>
              </a:ext>
            </a:extLst>
          </p:cNvPr>
          <p:cNvSpPr/>
          <p:nvPr/>
        </p:nvSpPr>
        <p:spPr>
          <a:xfrm>
            <a:off x="2688143" y="1529854"/>
            <a:ext cx="3118080" cy="5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промежуточные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слои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AD45BC-B997-458D-B934-665B6DF2FB4A}"/>
              </a:ext>
            </a:extLst>
          </p:cNvPr>
          <p:cNvSpPr/>
          <p:nvPr/>
        </p:nvSpPr>
        <p:spPr>
          <a:xfrm>
            <a:off x="-63612" y="6227513"/>
            <a:ext cx="5278080" cy="67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MS Mincho"/>
              </a:rPr>
              <a:t>СЭМ-изображение пятислойного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MS Mincho"/>
              </a:rPr>
              <a:t>композита  09Г2С/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  <a:ea typeface="MS Mincho"/>
              </a:rPr>
              <a:t>АМг3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MS Mincho"/>
              </a:rPr>
              <a:t>/ПЭЭК/базальт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2A94E4-9AF6-4F4E-BADE-3CF1F1E22A9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1525896" y="4443377"/>
            <a:ext cx="2230196" cy="1715041"/>
          </a:xfrm>
          <a:prstGeom prst="rect">
            <a:avLst/>
          </a:prstGeom>
          <a:ln w="0">
            <a:noFill/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5247AB6-A543-4C67-A3E3-624F107CCFAE}"/>
              </a:ext>
            </a:extLst>
          </p:cNvPr>
          <p:cNvSpPr/>
          <p:nvPr/>
        </p:nvSpPr>
        <p:spPr>
          <a:xfrm>
            <a:off x="168603" y="3678017"/>
            <a:ext cx="5205240" cy="9127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1400" b="1" strike="noStrike" spc="-1" dirty="0">
                <a:latin typeface="Times New Roman"/>
                <a:ea typeface="DejaVu Sans"/>
              </a:rPr>
              <a:t>Технологический режим горячего прессования:</a:t>
            </a:r>
          </a:p>
          <a:p>
            <a:pPr>
              <a:spcBef>
                <a:spcPct val="0"/>
              </a:spcBef>
            </a:pPr>
            <a:r>
              <a:rPr lang="en-US" altLang="ru-RU" sz="1400" dirty="0"/>
              <a:t>T=180</a:t>
            </a:r>
            <a:r>
              <a:rPr lang="ru-RU" altLang="ru-RU" sz="1400" dirty="0"/>
              <a:t>±5°С. </a:t>
            </a:r>
            <a:r>
              <a:rPr lang="en-US" altLang="ru-RU" sz="1400" dirty="0"/>
              <a:t>P=</a:t>
            </a:r>
            <a:r>
              <a:rPr lang="ru-RU" altLang="ru-RU" sz="1400" dirty="0"/>
              <a:t>1.5  МПа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en-US" altLang="ru-RU" sz="1400" dirty="0"/>
              <a:t>t=</a:t>
            </a:r>
            <a:r>
              <a:rPr lang="ru-RU" altLang="ru-RU" sz="1400" dirty="0"/>
              <a:t>120 мин. </a:t>
            </a:r>
            <a:r>
              <a:rPr lang="en-US" altLang="ru-RU" sz="1400" dirty="0">
                <a:cs typeface="Calibri" panose="020F0502020204030204" pitchFamily="34" charset="0"/>
              </a:rPr>
              <a:t>d</a:t>
            </a:r>
            <a:r>
              <a:rPr lang="en-US" altLang="ru-RU" sz="1400" dirty="0"/>
              <a:t>T</a:t>
            </a:r>
            <a:r>
              <a:rPr lang="ru-RU" altLang="ru-RU" sz="700" dirty="0" err="1"/>
              <a:t>охл</a:t>
            </a:r>
            <a:r>
              <a:rPr lang="en-US" altLang="ru-RU" sz="1400" dirty="0"/>
              <a:t>=</a:t>
            </a:r>
            <a:r>
              <a:rPr lang="ru-RU" altLang="ru-RU" sz="1400" dirty="0"/>
              <a:t>4,5 °С/мин</a:t>
            </a:r>
            <a:endParaRPr lang="ru-RU" altLang="ru-RU" sz="1400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3F99CC3-3360-4EE6-8638-147E23618396}"/>
              </a:ext>
            </a:extLst>
          </p:cNvPr>
          <p:cNvSpPr>
            <a:spLocks noGrp="1"/>
          </p:cNvSpPr>
          <p:nvPr/>
        </p:nvSpPr>
        <p:spPr>
          <a:xfrm>
            <a:off x="4574091" y="3339491"/>
            <a:ext cx="3753928" cy="6044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/>
              <a:t> Конструкции слоистых металлополимерных композитов, полученных методом холодного и горячего соединения</a:t>
            </a:r>
          </a:p>
          <a:p>
            <a:pPr marL="0" indent="0" algn="ctr">
              <a:buNone/>
            </a:pPr>
            <a:endParaRPr lang="ru-RU" sz="1400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39285FC4-09EE-4D31-ABC0-F42E0EBE2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-168" r="-136" b="-168"/>
          <a:stretch>
            <a:fillRect/>
          </a:stretch>
        </p:blipFill>
        <p:spPr bwMode="auto">
          <a:xfrm>
            <a:off x="4921578" y="556188"/>
            <a:ext cx="1620554" cy="13143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2A5F980B-B00C-47D6-969C-1499BF1A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-168" r="-136" b="-168"/>
          <a:stretch>
            <a:fillRect/>
          </a:stretch>
        </p:blipFill>
        <p:spPr bwMode="auto">
          <a:xfrm>
            <a:off x="6545245" y="564598"/>
            <a:ext cx="1593136" cy="1297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8E4C01BD-1219-4859-A7DC-33D9F693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-168" r="-137" b="-168"/>
          <a:stretch>
            <a:fillRect/>
          </a:stretch>
        </p:blipFill>
        <p:spPr bwMode="auto">
          <a:xfrm>
            <a:off x="4921304" y="1926794"/>
            <a:ext cx="1593136" cy="13039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499CE8EA-8A72-4DAB-B8CF-08A9DE36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-70" r="-58" b="-70"/>
          <a:stretch>
            <a:fillRect/>
          </a:stretch>
        </p:blipFill>
        <p:spPr bwMode="auto">
          <a:xfrm>
            <a:off x="6545244" y="1917767"/>
            <a:ext cx="1593137" cy="13090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B96F399-7860-41B6-8DA1-920F893A25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5083" t="40768" r="52059" b="38150"/>
          <a:stretch/>
        </p:blipFill>
        <p:spPr>
          <a:xfrm>
            <a:off x="5373842" y="4105074"/>
            <a:ext cx="2354595" cy="201425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3059E9A-0AD2-4B70-829C-F0BB3A7A8FB2}"/>
              </a:ext>
            </a:extLst>
          </p:cNvPr>
          <p:cNvSpPr/>
          <p:nvPr/>
        </p:nvSpPr>
        <p:spPr>
          <a:xfrm>
            <a:off x="4921304" y="6202461"/>
            <a:ext cx="3442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Образцы композитов для испытаний ДМА</a:t>
            </a:r>
            <a:endParaRPr lang="ru-RU" sz="1400" dirty="0"/>
          </a:p>
        </p:txBody>
      </p:sp>
      <p:pic>
        <p:nvPicPr>
          <p:cNvPr id="36" name="Picture 2" descr="https://sun9-61.userapi.com/impg/xPErTcs1Vpq58UwpB-iJq6qij2z-8pNkPTVP_A/Yw_MkOKsero.jpg?size=1294x2160&amp;quality=96&amp;sign=aea3858aa65b8b20d3dd4ec32744abc0&amp;type=album">
            <a:extLst>
              <a:ext uri="{FF2B5EF4-FFF2-40B4-BE49-F238E27FC236}">
                <a16:creationId xmlns:a16="http://schemas.microsoft.com/office/drawing/2014/main" id="{F5C45D06-8ADE-4372-8511-F3E5CE64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38" y="647057"/>
            <a:ext cx="2631606" cy="439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26">
            <a:extLst>
              <a:ext uri="{FF2B5EF4-FFF2-40B4-BE49-F238E27FC236}">
                <a16:creationId xmlns:a16="http://schemas.microsoft.com/office/drawing/2014/main" id="{75A32077-3FD4-4CC5-B53B-D34C07DB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3156" y="5112203"/>
            <a:ext cx="25796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для горячего прессования композиционных материалов, позволяющая устанавливать температурные режимы прессования</a:t>
            </a:r>
          </a:p>
        </p:txBody>
      </p:sp>
    </p:spTree>
    <p:extLst>
      <p:ext uri="{BB962C8B-B14F-4D97-AF65-F5344CB8AC3E}">
        <p14:creationId xmlns:p14="http://schemas.microsoft.com/office/powerpoint/2010/main" val="345786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149" y="261064"/>
            <a:ext cx="555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Ударная вязкость  слоистых металлополимерных композитов: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49377" y="1660143"/>
            <a:ext cx="18369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z="2400" smtClean="0"/>
              <a:pPr/>
              <a:t>4</a:t>
            </a:fld>
            <a:endParaRPr lang="ru-RU" sz="24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4D57F4-845F-421B-A2E9-8ACAD0806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27968"/>
              </p:ext>
            </p:extLst>
          </p:nvPr>
        </p:nvGraphicFramePr>
        <p:xfrm>
          <a:off x="286662" y="1220824"/>
          <a:ext cx="7371438" cy="3509072"/>
        </p:xfrm>
        <a:graphic>
          <a:graphicData uri="http://schemas.openxmlformats.org/drawingml/2006/table">
            <a:tbl>
              <a:tblPr firstRow="1" firstCol="1" bandRow="1"/>
              <a:tblGrid>
                <a:gridCol w="4927176">
                  <a:extLst>
                    <a:ext uri="{9D8B030D-6E8A-4147-A177-3AD203B41FA5}">
                      <a16:colId xmlns:a16="http://schemas.microsoft.com/office/drawing/2014/main" val="344482668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22026272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3076446602"/>
                    </a:ext>
                  </a:extLst>
                </a:gridCol>
                <a:gridCol w="817685">
                  <a:extLst>
                    <a:ext uri="{9D8B030D-6E8A-4147-A177-3AD203B41FA5}">
                      <a16:colId xmlns:a16="http://schemas.microsoft.com/office/drawing/2014/main" val="62303194"/>
                    </a:ext>
                  </a:extLst>
                </a:gridCol>
              </a:tblGrid>
              <a:tr h="4966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Материал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Ударная вязкость, KCV, МДж/м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Minion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14510"/>
                  </a:ext>
                </a:extLst>
              </a:tr>
              <a:tr h="43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–60 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+20 C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+200 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761744"/>
                  </a:ext>
                </a:extLst>
              </a:tr>
              <a:tr h="518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Композит 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сталь–ПЭЭК/базальт–сталь–ПЭЭК/базальт–сталь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&gt;0.52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926040"/>
                  </a:ext>
                </a:extLst>
              </a:tr>
              <a:tr h="518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Композит 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сталь–ПЭЭК/базальт–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 alloy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ПЭЭК/базальт–сталь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814581"/>
                  </a:ext>
                </a:extLst>
              </a:tr>
              <a:tr h="659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Композит III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сплав–ПЭЭК/базальт–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сплав– ПЭЭК/базальт–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сплав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025285"/>
                  </a:ext>
                </a:extLst>
              </a:tr>
              <a:tr h="659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Композит IV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сплав–ПЭЭК/базальт––сталь–ПЭЭК/базальт–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сплав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&gt;0.25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31999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E6D236-AA3E-4F14-ACAA-0202DF026305}"/>
              </a:ext>
            </a:extLst>
          </p:cNvPr>
          <p:cNvPicPr/>
          <p:nvPr/>
        </p:nvPicPr>
        <p:blipFill>
          <a:blip r:embed="rId2" cstate="print"/>
          <a:srcRect t="18485"/>
          <a:stretch/>
        </p:blipFill>
        <p:spPr>
          <a:xfrm>
            <a:off x="7714679" y="418004"/>
            <a:ext cx="2892288" cy="2278267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FA878D-DE9D-47A2-8FD3-D5D42BE47751}"/>
              </a:ext>
            </a:extLst>
          </p:cNvPr>
          <p:cNvSpPr/>
          <p:nvPr/>
        </p:nvSpPr>
        <p:spPr>
          <a:xfrm>
            <a:off x="7829741" y="2901097"/>
            <a:ext cx="35240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Композит III /при 20 С/  </a:t>
            </a: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Al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 сплав–ПЭЭК/базальт–</a:t>
            </a: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Al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 сплав– ПЭЭК/базальт– </a:t>
            </a: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Al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 сплав</a:t>
            </a:r>
            <a:endParaRPr lang="ru-RU" sz="1400" spc="-1" dirty="0">
              <a:latin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938455-7C2A-4285-8828-4CCAC37FF357}"/>
              </a:ext>
            </a:extLst>
          </p:cNvPr>
          <p:cNvPicPr/>
          <p:nvPr/>
        </p:nvPicPr>
        <p:blipFill>
          <a:blip r:embed="rId3" cstate="print"/>
          <a:srcRect t="15741"/>
          <a:stretch/>
        </p:blipFill>
        <p:spPr>
          <a:xfrm>
            <a:off x="7777461" y="3639761"/>
            <a:ext cx="2829506" cy="2161203"/>
          </a:xfrm>
          <a:prstGeom prst="rect">
            <a:avLst/>
          </a:prstGeom>
          <a:ln w="0"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6C5772-BBA2-40E9-91CF-18415309F810}"/>
              </a:ext>
            </a:extLst>
          </p:cNvPr>
          <p:cNvSpPr/>
          <p:nvPr/>
        </p:nvSpPr>
        <p:spPr>
          <a:xfrm>
            <a:off x="7777461" y="5942904"/>
            <a:ext cx="330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Композит IV </a:t>
            </a: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Al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 сплав–ПЭЭК/базальт––сталь–ПЭЭК/базальт–</a:t>
            </a: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Al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 сплав</a:t>
            </a:r>
            <a:endParaRPr lang="ru-RU" sz="1400" spc="-1" dirty="0">
              <a:latin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4466D4F-83E7-4148-9640-F52A6AF694FC}"/>
              </a:ext>
            </a:extLst>
          </p:cNvPr>
          <p:cNvSpPr/>
          <p:nvPr/>
        </p:nvSpPr>
        <p:spPr>
          <a:xfrm>
            <a:off x="10606967" y="491897"/>
            <a:ext cx="866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B573EEE-F729-45C4-B59C-35433CCC404E}"/>
              </a:ext>
            </a:extLst>
          </p:cNvPr>
          <p:cNvSpPr/>
          <p:nvPr/>
        </p:nvSpPr>
        <p:spPr>
          <a:xfrm>
            <a:off x="10606967" y="3910979"/>
            <a:ext cx="1391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5C1C64-E349-49C2-B634-A22DDD41D4F9}"/>
              </a:ext>
            </a:extLst>
          </p:cNvPr>
          <p:cNvSpPr/>
          <p:nvPr/>
        </p:nvSpPr>
        <p:spPr>
          <a:xfrm>
            <a:off x="173570" y="5054395"/>
            <a:ext cx="7484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Выявлено аномальное повышение значений ударной вязкости композитов с понижением температуры испытания от +200 до −60 °С, связанное с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усилением эффекта «вязкости расслоения», вызванного сменой направления роста магистральной трещины через слои в плоскость поверхности раздела слоев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67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49377" y="1660143"/>
            <a:ext cx="18369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z="2400" smtClean="0"/>
              <a:pPr/>
              <a:t>5</a:t>
            </a:fld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8602" y="126968"/>
            <a:ext cx="694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Оценка демпфирующих свойств методом ДМА</a:t>
            </a:r>
            <a:endParaRPr lang="ru-RU" sz="2400" dirty="0">
              <a:ea typeface="+mn-lt"/>
              <a:cs typeface="+mn-lt"/>
            </a:endParaRPr>
          </a:p>
        </p:txBody>
      </p:sp>
      <p:pic>
        <p:nvPicPr>
          <p:cNvPr id="6" name="Рисунок 5" descr="Изображение выглядит как текст, стена, внутренний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94C286D9-476D-48D0-AD36-98940BF2E377}"/>
              </a:ext>
            </a:extLst>
          </p:cNvPr>
          <p:cNvPicPr/>
          <p:nvPr/>
        </p:nvPicPr>
        <p:blipFill>
          <a:blip r:embed="rId2" cstate="print"/>
          <a:srcRect l="10527" t="211" r="10190"/>
          <a:stretch/>
        </p:blipFill>
        <p:spPr>
          <a:xfrm rot="5400000">
            <a:off x="8200109" y="657437"/>
            <a:ext cx="3564181" cy="3426573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5BA8DC-BBA2-475A-97A7-2493F3E762EA}"/>
              </a:ext>
            </a:extLst>
          </p:cNvPr>
          <p:cNvSpPr/>
          <p:nvPr/>
        </p:nvSpPr>
        <p:spPr>
          <a:xfrm>
            <a:off x="8282354" y="4325256"/>
            <a:ext cx="3909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Установка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NETZSCH GABO EPLEXOR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100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для изучения вязкоупругих характеристик композитов</a:t>
            </a:r>
            <a:endParaRPr lang="ru-RU" sz="12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4945FD8-0C3F-4220-943D-88D27C11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5027348"/>
            <a:ext cx="7722575" cy="602646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*Результаты ДМА анализа получены на установке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NETZSCH GABO EPLEXOR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ГЦ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С.В. Смирновым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D8ACE01-54F3-441D-AA3E-6D5A6E19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-66" r="-56" b="-66"/>
          <a:stretch>
            <a:fillRect/>
          </a:stretch>
        </p:blipFill>
        <p:spPr bwMode="auto">
          <a:xfrm>
            <a:off x="388470" y="562410"/>
            <a:ext cx="2342706" cy="20148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6207AEF-F5EC-4F49-864A-B4F0DB8E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-78" r="-69" b="-78"/>
          <a:stretch>
            <a:fillRect/>
          </a:stretch>
        </p:blipFill>
        <p:spPr bwMode="auto">
          <a:xfrm>
            <a:off x="2934403" y="590690"/>
            <a:ext cx="2293892" cy="201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275C544-5054-4538-BE42-AAD1F0A3B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t="-67" r="-70" b="-67"/>
          <a:stretch>
            <a:fillRect/>
          </a:stretch>
        </p:blipFill>
        <p:spPr bwMode="auto">
          <a:xfrm>
            <a:off x="5372477" y="588647"/>
            <a:ext cx="2218259" cy="20149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B035812-0EB4-457E-9BC5-D5CD880D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-78" r="-60" b="-78"/>
          <a:stretch>
            <a:fillRect/>
          </a:stretch>
        </p:blipFill>
        <p:spPr bwMode="auto">
          <a:xfrm>
            <a:off x="354092" y="2596041"/>
            <a:ext cx="2377084" cy="21590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975CC593-4E66-4BC0-8BBB-D2DE91B1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-78" r="-60" b="-78"/>
          <a:stretch>
            <a:fillRect/>
          </a:stretch>
        </p:blipFill>
        <p:spPr bwMode="auto">
          <a:xfrm>
            <a:off x="2931896" y="2622811"/>
            <a:ext cx="2367262" cy="21590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0AD933E-1EF8-4F1A-96AA-85B5AA0B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-79" r="-60" b="-79"/>
          <a:stretch>
            <a:fillRect/>
          </a:stretch>
        </p:blipFill>
        <p:spPr bwMode="auto">
          <a:xfrm>
            <a:off x="5337274" y="2639131"/>
            <a:ext cx="2288663" cy="2071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8602" y="5862265"/>
            <a:ext cx="1029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	Установлено, что армирование полимерной прослойки ПЭЭК однонаправленными базальтовыми волокнами, обеспечивающее формирование пористой структуры матрицы ПЭЭК, способствует увеличению показателей демпфирующей способности изученных слоистых металлополимерных композитов </a:t>
            </a:r>
            <a:r>
              <a:rPr lang="ru-RU" sz="1600" dirty="0" err="1"/>
              <a:t>tgδ</a:t>
            </a:r>
            <a:r>
              <a:rPr lang="ru-RU" sz="1600" dirty="0"/>
              <a:t>, E</a:t>
            </a:r>
            <a:r>
              <a:rPr lang="en-US" sz="1600" dirty="0"/>
              <a:t>’</a:t>
            </a:r>
            <a:r>
              <a:rPr lang="ru-RU" sz="1600" dirty="0"/>
              <a:t>; и E</a:t>
            </a:r>
            <a:r>
              <a:rPr lang="en-US" sz="1600" dirty="0"/>
              <a:t>”</a:t>
            </a:r>
            <a:r>
              <a:rPr lang="ru-RU" sz="1600" dirty="0"/>
              <a:t>;.</a:t>
            </a:r>
          </a:p>
        </p:txBody>
      </p:sp>
    </p:spTree>
    <p:extLst>
      <p:ext uri="{BB962C8B-B14F-4D97-AF65-F5344CB8AC3E}">
        <p14:creationId xmlns:p14="http://schemas.microsoft.com/office/powerpoint/2010/main" val="64211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A5E61B72-03E8-494D-AEED-B87B846814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6362" y="1319468"/>
            <a:ext cx="10515600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Отработана технология  получения слоистых металлополимерных композитов на основе 09Г2С, АМг3, </a:t>
            </a:r>
            <a:r>
              <a:rPr lang="en-US" sz="2400" dirty="0"/>
              <a:t>PEEK, PEEK+</a:t>
            </a:r>
            <a:r>
              <a:rPr lang="ru-RU" sz="2400" dirty="0"/>
              <a:t>базальтовое волокно;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Получены  образцы композитов различной конфигурации и определены характеристики их ударной вязкости;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Проведена  обработка и анализ  результатов ДМА композитов и их составляющих;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Написана основа новой статьи по демпфирующим свойствам  металлополимерных композитов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Сделан стендовый  доклад на Х</a:t>
            </a:r>
            <a:r>
              <a:rPr lang="en-US" sz="2400" dirty="0"/>
              <a:t>I </a:t>
            </a:r>
            <a:r>
              <a:rPr lang="ru-RU" sz="2400" dirty="0"/>
              <a:t>Евразийской научно-практической конференции «Прочность неоднородных структур –ПРОСТ2023» и опубликованы тезисы доклада;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Подготовлена  теоретическая и частично экспериментальная часть  ВКР.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8863FF-3AD9-4E14-B358-AD763448336B}"/>
              </a:ext>
            </a:extLst>
          </p:cNvPr>
          <p:cNvSpPr/>
          <p:nvPr/>
        </p:nvSpPr>
        <p:spPr>
          <a:xfrm>
            <a:off x="366362" y="257246"/>
            <a:ext cx="5234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Выполнено за отчетный период: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8603" y="60957"/>
            <a:ext cx="569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за весь период: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49377" y="1660143"/>
            <a:ext cx="18369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8616-A4DB-4914-ACEF-32C2E215B435}" type="slidenum">
              <a:rPr lang="ru-RU" sz="2400" smtClean="0"/>
              <a:pPr/>
              <a:t>7</a:t>
            </a:fld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14052"/>
            <a:ext cx="118161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Сб. Трудов XI-ой Евразийской научно-практической конференции «Прочность неоднородных структур»- ПРОСТ 2023. 18-20 апреля 2023 года. – Москва, НИТУ МИСИС. – М.: ООО «</a:t>
            </a:r>
            <a:r>
              <a:rPr lang="ru-RU" dirty="0" err="1">
                <a:solidFill>
                  <a:srgbClr val="00B050"/>
                </a:solidFill>
              </a:rPr>
              <a:t>Студио</a:t>
            </a:r>
            <a:r>
              <a:rPr lang="ru-RU" dirty="0">
                <a:solidFill>
                  <a:srgbClr val="00B050"/>
                </a:solidFill>
              </a:rPr>
              <a:t>-Принт» 2023.-256 с. – С.92</a:t>
            </a:r>
          </a:p>
          <a:p>
            <a:pPr marL="361950" indent="-361950" algn="just">
              <a:buAutoNum type="arabicPeriod"/>
            </a:pPr>
            <a:r>
              <a:rPr lang="en-US" sz="1600" dirty="0"/>
              <a:t>S.V. </a:t>
            </a:r>
            <a:r>
              <a:rPr lang="en-US" sz="1600" dirty="0" err="1"/>
              <a:t>Kuteneva</a:t>
            </a:r>
            <a:r>
              <a:rPr lang="en-US" sz="1600" dirty="0"/>
              <a:t>, S.V. </a:t>
            </a:r>
            <a:r>
              <a:rPr lang="en-US" sz="1600" dirty="0" err="1"/>
              <a:t>Gladkovsky</a:t>
            </a:r>
            <a:r>
              <a:rPr lang="en-US" sz="1600" dirty="0"/>
              <a:t>, D.I. </a:t>
            </a:r>
            <a:r>
              <a:rPr lang="en-US" sz="1600" dirty="0" err="1"/>
              <a:t>Vichuzhanin</a:t>
            </a:r>
            <a:r>
              <a:rPr lang="en-US" sz="1600" dirty="0"/>
              <a:t>, P.D. </a:t>
            </a:r>
            <a:r>
              <a:rPr lang="en-US" sz="1600" dirty="0" err="1"/>
              <a:t>Nedzvetsky</a:t>
            </a:r>
            <a:r>
              <a:rPr lang="en-US" sz="1600" dirty="0"/>
              <a:t>. Microstructure and properties of layered metal/rubber composites subjected to cyclic and impact loading. Composite Structures. 2022. Vol. 285. 115078. </a:t>
            </a:r>
            <a:r>
              <a:rPr lang="en-US" sz="1600" dirty="0">
                <a:hlinkClick r:id="rId2"/>
              </a:rPr>
              <a:t>https://doi.org/10.1016/j.compstruct.2021.115078</a:t>
            </a:r>
            <a:r>
              <a:rPr lang="en-US" sz="1600" dirty="0"/>
              <a:t>.</a:t>
            </a:r>
            <a:endParaRPr lang="ru-RU" sz="1600" dirty="0"/>
          </a:p>
          <a:p>
            <a:pPr marL="361950" indent="-361950" algn="just">
              <a:buAutoNum type="arabicPeriod"/>
            </a:pPr>
            <a:r>
              <a:rPr lang="en-US" sz="1600" dirty="0"/>
              <a:t>S.V. </a:t>
            </a:r>
            <a:r>
              <a:rPr lang="en-US" sz="1600" dirty="0" err="1"/>
              <a:t>Kuteneva</a:t>
            </a:r>
            <a:r>
              <a:rPr lang="en-US" sz="1600" dirty="0"/>
              <a:t>, S.V. </a:t>
            </a:r>
            <a:r>
              <a:rPr lang="en-US" sz="1600" dirty="0" err="1"/>
              <a:t>Gladkovsky</a:t>
            </a:r>
            <a:r>
              <a:rPr lang="en-US" sz="1600" dirty="0"/>
              <a:t>, D.I. </a:t>
            </a:r>
            <a:r>
              <a:rPr lang="en-US" sz="1600" dirty="0" err="1"/>
              <a:t>Vichuzhanin</a:t>
            </a:r>
            <a:r>
              <a:rPr lang="en-US" sz="1600" dirty="0"/>
              <a:t>, P.V. </a:t>
            </a:r>
            <a:r>
              <a:rPr lang="en-US" sz="1600" dirty="0" err="1"/>
              <a:t>Kosmachev</a:t>
            </a:r>
            <a:r>
              <a:rPr lang="en-US" sz="1600" dirty="0"/>
              <a:t>, P.D. </a:t>
            </a:r>
            <a:r>
              <a:rPr lang="en-US" sz="1600" dirty="0" err="1"/>
              <a:t>Nedzvetsky</a:t>
            </a:r>
            <a:r>
              <a:rPr lang="en-US" sz="1600" dirty="0"/>
              <a:t>. Adhesive and impact strength of hybrid layered metal-polymer composites reinforced by basalt fiber // Letters on Materials 12 (3), 2022 pp. 225-230. </a:t>
            </a:r>
            <a:r>
              <a:rPr lang="en-US" sz="1600" dirty="0">
                <a:hlinkClick r:id="rId3"/>
              </a:rPr>
              <a:t>https://doi.org/10.22226/2410-3535-2022-3-225-230</a:t>
            </a:r>
            <a:endParaRPr lang="ru-RU" sz="1600" dirty="0"/>
          </a:p>
          <a:p>
            <a:pPr marL="361950" indent="-361950" algn="just">
              <a:buAutoNum type="arabicPeriod"/>
            </a:pPr>
            <a:r>
              <a:rPr lang="ru-RU" sz="1600" dirty="0"/>
              <a:t>Кутенева С.В., Недзвецкий П.Д., Космачев П.В., Черкасова Т.С. Металлополимерные композиты слоистой архитектуры: получение, структура и свойства // Сборник материалов </a:t>
            </a:r>
            <a:r>
              <a:rPr lang="en-US" sz="1600" dirty="0"/>
              <a:t>XXVI </a:t>
            </a:r>
            <a:r>
              <a:rPr lang="ru-RU" sz="1600" dirty="0"/>
              <a:t>Уральской школы металловедов-термистов «Актуальные проблемы физического металловедения сталей и сплавов».  г. Екатеринбург, февраль, 2022 г. с. 157-160.</a:t>
            </a:r>
          </a:p>
          <a:p>
            <a:pPr marL="361950" indent="-361950" algn="just">
              <a:buAutoNum type="arabicPeriod"/>
            </a:pPr>
            <a:r>
              <a:rPr lang="ru-RU" sz="1600" dirty="0"/>
              <a:t>Кутенева С.В., </a:t>
            </a:r>
            <a:r>
              <a:rPr lang="ru-RU" sz="1600" dirty="0" err="1"/>
              <a:t>Гладковский</a:t>
            </a:r>
            <a:r>
              <a:rPr lang="ru-RU" sz="1600" dirty="0"/>
              <a:t> С.В., Недзвецкий П.Д., Черкасова Т.С. Свойства и структура слоистых </a:t>
            </a:r>
            <a:r>
              <a:rPr lang="ru-RU" sz="1600" dirty="0" err="1"/>
              <a:t>металлополимерных</a:t>
            </a:r>
            <a:r>
              <a:rPr lang="ru-RU" sz="1600" dirty="0"/>
              <a:t> композитов в условиях динамического и циклического </a:t>
            </a:r>
            <a:r>
              <a:rPr lang="ru-RU" sz="1600" dirty="0" err="1"/>
              <a:t>нагружения</a:t>
            </a:r>
            <a:r>
              <a:rPr lang="ru-RU" sz="1600" dirty="0"/>
              <a:t> // Тезисы докладов  Международной конференции «Физическая </a:t>
            </a:r>
            <a:r>
              <a:rPr lang="ru-RU" sz="1600" dirty="0" err="1"/>
              <a:t>мезомеханика</a:t>
            </a:r>
            <a:r>
              <a:rPr lang="ru-RU" sz="1600" dirty="0"/>
              <a:t> материалов. Физические принципы формирования многоуровневой структуры и механизмы нелинейного поведения». г. Томск, сентябрь, 2021 г. с. 212-213.</a:t>
            </a:r>
          </a:p>
          <a:p>
            <a:pPr marL="361950" indent="-361950" algn="just">
              <a:buAutoNum type="arabicPeriod"/>
            </a:pPr>
            <a:r>
              <a:rPr lang="en-US" altLang="ru-RU" sz="1600" dirty="0"/>
              <a:t>Investigation of Mechanical Behavior of Layered Metal-Rubber Composites Based on Steel and Aluminum Alloy / </a:t>
            </a:r>
            <a:r>
              <a:rPr lang="en-US" altLang="ru-RU" sz="1600" dirty="0" err="1"/>
              <a:t>S.V.Kuteneva</a:t>
            </a:r>
            <a:r>
              <a:rPr lang="ru-RU" altLang="ru-RU" sz="1600" dirty="0"/>
              <a:t>, </a:t>
            </a:r>
            <a:r>
              <a:rPr lang="en-US" altLang="ru-RU" sz="1600" dirty="0" err="1"/>
              <a:t>S.V.Gladkovsky</a:t>
            </a:r>
            <a:r>
              <a:rPr lang="ru-RU" altLang="ru-RU" sz="1600" dirty="0"/>
              <a:t>, </a:t>
            </a:r>
            <a:r>
              <a:rPr lang="en-US" altLang="ru-RU" sz="1600" dirty="0" err="1"/>
              <a:t>P.D.Nedzvetsky</a:t>
            </a:r>
            <a:r>
              <a:rPr lang="ru-RU" altLang="ru-RU" sz="1600" dirty="0"/>
              <a:t>, </a:t>
            </a:r>
            <a:r>
              <a:rPr lang="en-US" altLang="ru-RU" sz="1600" dirty="0"/>
              <a:t>V.I.</a:t>
            </a:r>
            <a:r>
              <a:rPr lang="ru-RU" altLang="ru-RU" sz="1600" dirty="0"/>
              <a:t> </a:t>
            </a:r>
            <a:r>
              <a:rPr lang="en-US" altLang="ru-RU" sz="1600" dirty="0" err="1"/>
              <a:t>Veselova</a:t>
            </a:r>
            <a:r>
              <a:rPr lang="en-US" altLang="ru-RU" sz="1600" dirty="0"/>
              <a:t>  // Key Engineering Materials. — 2021. — Vol. 902. — P. 87-94. </a:t>
            </a:r>
            <a:endParaRPr lang="ru-RU" altLang="ru-RU" sz="1600" dirty="0"/>
          </a:p>
          <a:p>
            <a:pPr marL="361950" indent="-361950" algn="just">
              <a:buAutoNum type="arabicPeriod"/>
            </a:pPr>
            <a:r>
              <a:rPr lang="ru-RU" altLang="ru-RU" sz="1600" dirty="0"/>
              <a:t>Сопротивление хрупкому разрушению и демпфирующие свойства слоистых металлополимерных композитов</a:t>
            </a:r>
            <a:r>
              <a:rPr lang="en-US" altLang="ru-RU" sz="1600" dirty="0"/>
              <a:t>/ </a:t>
            </a:r>
            <a:r>
              <a:rPr lang="ru-RU" altLang="ru-RU" sz="1600" dirty="0"/>
              <a:t>Кутенева С.В., </a:t>
            </a:r>
            <a:r>
              <a:rPr lang="ru-RU" altLang="ru-RU" sz="1600" dirty="0" err="1"/>
              <a:t>Гладковский</a:t>
            </a:r>
            <a:r>
              <a:rPr lang="ru-RU" altLang="ru-RU" sz="1600" dirty="0"/>
              <a:t> С.В., </a:t>
            </a:r>
            <a:r>
              <a:rPr lang="ru-RU" altLang="ru-RU" sz="1600" dirty="0" err="1"/>
              <a:t>Вичужанин</a:t>
            </a:r>
            <a:r>
              <a:rPr lang="ru-RU" altLang="ru-RU" sz="1600" dirty="0"/>
              <a:t> Д.И., Недзвецкий П.Д.</a:t>
            </a:r>
            <a:r>
              <a:rPr lang="en-US" altLang="ru-RU" sz="1600" dirty="0"/>
              <a:t>// </a:t>
            </a:r>
            <a:r>
              <a:rPr lang="ru-RU" altLang="ru-RU" sz="1600" dirty="0"/>
              <a:t>Письма о материалах</a:t>
            </a:r>
            <a:r>
              <a:rPr lang="en-US" altLang="ru-RU" sz="1600" dirty="0"/>
              <a:t>. — 2021. —№ </a:t>
            </a:r>
            <a:r>
              <a:rPr lang="ru-RU" altLang="ru-RU" sz="1600" dirty="0"/>
              <a:t>4</a:t>
            </a:r>
            <a:r>
              <a:rPr lang="en-US" altLang="ru-RU" sz="1600" dirty="0"/>
              <a:t>3. — </a:t>
            </a:r>
            <a:r>
              <a:rPr lang="ru-RU" altLang="ru-RU" sz="1600" dirty="0"/>
              <a:t>С</a:t>
            </a:r>
            <a:r>
              <a:rPr lang="en-US" altLang="ru-RU" sz="1600" dirty="0"/>
              <a:t>. 279-284. </a:t>
            </a:r>
            <a:endParaRPr lang="ru-RU" altLang="ru-RU" sz="1600" dirty="0"/>
          </a:p>
          <a:p>
            <a:pPr marL="361950" indent="-361950" algn="just">
              <a:buAutoNum type="arabicPeriod"/>
            </a:pPr>
            <a:r>
              <a:rPr lang="ru-RU" altLang="ru-RU" sz="1600" dirty="0"/>
              <a:t>Сопротивление хрупкому разрушению и демпфирующие свойства </a:t>
            </a:r>
            <a:r>
              <a:rPr lang="ru-RU" altLang="ru-RU" sz="1600" dirty="0" err="1"/>
              <a:t>металлополимерного</a:t>
            </a:r>
            <a:r>
              <a:rPr lang="ru-RU" altLang="ru-RU" sz="1600" dirty="0"/>
              <a:t> композита типа «сталь–резина» </a:t>
            </a:r>
            <a:r>
              <a:rPr lang="en-US" altLang="ru-RU" sz="1600" dirty="0"/>
              <a:t>/ </a:t>
            </a:r>
            <a:r>
              <a:rPr lang="ru-RU" altLang="ru-RU" sz="1600" dirty="0"/>
              <a:t>С. В. </a:t>
            </a:r>
            <a:r>
              <a:rPr lang="ru-RU" altLang="ru-RU" sz="1600" dirty="0" err="1"/>
              <a:t>Гладковский</a:t>
            </a:r>
            <a:r>
              <a:rPr lang="ru-RU" altLang="ru-RU" sz="1600" dirty="0"/>
              <a:t>, П. Д. Недзвецкий, Д. И. </a:t>
            </a:r>
            <a:r>
              <a:rPr lang="ru-RU" altLang="ru-RU" sz="1600" dirty="0" err="1"/>
              <a:t>Вичужанин</a:t>
            </a:r>
            <a:r>
              <a:rPr lang="ru-RU" altLang="ru-RU" sz="1600" dirty="0"/>
              <a:t>, С. В. Кутенева, С. В. </a:t>
            </a:r>
            <a:r>
              <a:rPr lang="ru-RU" altLang="ru-RU" sz="1600" dirty="0" err="1"/>
              <a:t>Лепихин</a:t>
            </a:r>
            <a:r>
              <a:rPr lang="en-US" altLang="ru-RU" sz="1600" dirty="0"/>
              <a:t>// Diagnostics, Resource and Mechanics of materials and structures. — 2020. — № 2. — P. 6-18.</a:t>
            </a:r>
            <a:endParaRPr lang="ru-RU" alt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4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233" y="2352021"/>
            <a:ext cx="9788236" cy="1365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4404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1123</Words>
  <Application>Microsoft Office PowerPoint</Application>
  <PresentationFormat>Широкоэкранный</PresentationFormat>
  <Paragraphs>107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Minion Pro</vt:lpstr>
      <vt:lpstr>StarSymbol</vt:lpstr>
      <vt:lpstr>Times New Roman</vt:lpstr>
      <vt:lpstr>Wingdings</vt:lpstr>
      <vt:lpstr>Тема Office</vt:lpstr>
      <vt:lpstr>Федеральное государственное бюджетное учреждение науки ИНСТИТУТ МАШИНОВЕДЕНИЯ  имени Э.С. Горкунова Уральского отделения Российской академии наук</vt:lpstr>
      <vt:lpstr>Презентация PowerPoint</vt:lpstr>
      <vt:lpstr>Презентация PowerPoint</vt:lpstr>
      <vt:lpstr>Презентация PowerPoint</vt:lpstr>
      <vt:lpstr>*Результаты ДМА анализа получены на установке  NETZSCH GABO EPLEXOR 100 N  ( f = 1 ГЦ) совместно с С.В. Смирновым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учреждение науки ИНСТИТУТ МАШИНОВЕДЕНИЯ  Уральского отделения Российской академии наук</dc:title>
  <dc:creator>LERA</dc:creator>
  <cp:lastModifiedBy>Павел Недзвецкий</cp:lastModifiedBy>
  <cp:revision>62</cp:revision>
  <dcterms:created xsi:type="dcterms:W3CDTF">2019-07-10T10:27:03Z</dcterms:created>
  <dcterms:modified xsi:type="dcterms:W3CDTF">2023-06-26T17:46:24Z</dcterms:modified>
</cp:coreProperties>
</file>